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Walkabout is a crucial developmental step, fostering independence from AI. It challenges children to navigate the world relying on their own knowledge and curiosity. The protagonist plans to connect with her family history during her Walkabout, illustrating the importance of identity and autonomy even amid pervasive technology.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conclusion, the narrative stresses that heritage extends beyond genetics, embracing cultural memories and motivations passed through generations. Learning and curiosity remain central drivers of progress, supported by responsible AI. This vision offers a hopeful future where humans and machines co-evolve in harmony, empowering the next generation.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Today we'll delve into 'The Yoda Machine,' a futuristic narrative by Marco Messina. Crafted as a dialogue with his grandchildren, the story invites us to embrace endless curiosity and reimagine education. The central figure, Yoda, is an AI designed to nurture learning and exploration, heralding a future where technology and education seamlessly unite.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begin in 2064, with an eight-year-old girl interacting with Yoda, an AI companion who exists both as an ear implant and an omnipresent Internet-based entity. Yoda clarifies his machine nature and emphasizes the human trait of asking 'why,' framing curiosity as essential to learning and growth.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Yoda Machine was initially created as a language teaching device, focusing on English acquisition for Spanish-speaking children. It grew to support multiple major global languages to foster understanding and empathy. Yoda acts as a patient, ever-available personal tutor, breaking down barriers to learning through instant, hands-free communication.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story contextualizes how society moved from passive entertainment to active learning, propelled by the Internet and globalization. This transition revealed the importance of curiosity for workforce development. Yoda’s invention responded to this, aiming to sustain curiosity and lifelong learning accessible to every child worldwide.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Yoda's Creator, referred to as The Designer, envisioned a machine to stimulate curiosity. The name 'Yoda' was adopted inspired by the Star Wars mentor figure, chosen for its unbiased cultural and gender-neutral attributes. This created a consistent and friendly identity for children globally, fostering a mentor-apprentice dynamic.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2030, Yoda was widely used, standardizing education and increasing access to knowledge. This openness helped reduce extremist ideologies and promoted critical thought. Yoda's unique role blended teaching across disciplines, encouraging learners not only to memorize but to understand and empathize with diverse perspectives.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pivotal theme is the 'Golden Age' where near-free energy and robotics transformed society. Energy advances through novel nuclear technologies liberated humanity from scarcity. As robots took over labor, humans shifted toward creative and intellectual pursuits, redefining work, identity, and purpose.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ethical framework guiding AI, including Yoda, derives from Asimov’s laws and an optimization parameter to benefit humans. Humans and AI evolve symbiotically but with distinct capabilities. Philosophical traditions like Stoicism and Objectivism inform human values in this new era, helping balance ambition, recognition, and social harmony.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Text 0"/>
          <p:cNvSpPr/>
          <p:nvPr/>
        </p:nvSpPr>
        <p:spPr>
          <a:xfrm>
            <a:off x="457200" y="1371600"/>
            <a:ext cx="8229600" cy="1371600"/>
          </a:xfrm>
          <a:prstGeom prst="rect">
            <a:avLst/>
          </a:prstGeom>
          <a:noFill/>
          <a:ln/>
        </p:spPr>
        <p:txBody>
          <a:bodyPr wrap="square" rtlCol="0" anchor="ctr"/>
          <a:lstStyle/>
          <a:p>
            <a:pPr algn="ctr" indent="0" marL="0">
              <a:buNone/>
            </a:pPr>
            <a:r>
              <a:rPr lang="en-US" sz="3600" b="1" dirty="0">
                <a:solidFill>
                  <a:srgbClr val="363636"/>
                </a:solidFill>
                <a:latin typeface="Arial" pitchFamily="34" charset="0"/>
                <a:ea typeface="Arial" pitchFamily="34" charset="-122"/>
                <a:cs typeface="Arial" pitchFamily="34" charset="-120"/>
              </a:rPr>
              <a:t>The Yoda Machine: A Vision of Future Education and Society</a:t>
            </a:r>
            <a:endParaRPr lang="en-US" sz="3600" dirty="0"/>
          </a:p>
        </p:txBody>
      </p:sp>
      <p:sp>
        <p:nvSpPr>
          <p:cNvPr id="3" name="Text 1"/>
          <p:cNvSpPr/>
          <p:nvPr/>
        </p:nvSpPr>
        <p:spPr>
          <a:xfrm>
            <a:off x="457200" y="2926080"/>
            <a:ext cx="8229600" cy="914400"/>
          </a:xfrm>
          <a:prstGeom prst="rect">
            <a:avLst/>
          </a:prstGeom>
          <a:noFill/>
          <a:ln/>
        </p:spPr>
        <p:txBody>
          <a:bodyPr wrap="square" rtlCol="0" anchor="ctr"/>
          <a:lstStyle/>
          <a:p>
            <a:pPr algn="ctr" indent="0" marL="0">
              <a:buNone/>
            </a:pPr>
            <a:r>
              <a:rPr lang="en-US" sz="2400" dirty="0">
                <a:solidFill>
                  <a:srgbClr val="666666"/>
                </a:solidFill>
                <a:latin typeface="Arial" pitchFamily="34" charset="0"/>
                <a:ea typeface="Arial" pitchFamily="34" charset="-122"/>
                <a:cs typeface="Arial" pitchFamily="34" charset="-120"/>
              </a:rPr>
              <a:t>Exploring Curiosity, Technology, and Human Progress through Dialogue</a:t>
            </a:r>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457200" y="457200"/>
            <a:ext cx="8229600" cy="914400"/>
          </a:xfrm>
          <a:prstGeom prst="rect">
            <a:avLst/>
          </a:prstGeom>
          <a:noFill/>
          <a:ln/>
        </p:spPr>
        <p:txBody>
          <a:bodyPr wrap="square" rtlCol="0" anchor="ctr"/>
          <a:lstStyle/>
          <a:p>
            <a:pPr indent="0" marL="0">
              <a:buNone/>
            </a:pPr>
            <a:r>
              <a:rPr lang="en-US" sz="2800" b="1" dirty="0">
                <a:solidFill>
                  <a:srgbClr val="363636"/>
                </a:solidFill>
                <a:latin typeface="Arial" pitchFamily="34" charset="0"/>
                <a:ea typeface="Arial" pitchFamily="34" charset="-122"/>
                <a:cs typeface="Arial" pitchFamily="34" charset="-120"/>
              </a:rPr>
              <a:t>Rite of Passage: The Walkabout</a:t>
            </a:r>
            <a:endParaRPr lang="en-US" sz="2800" dirty="0"/>
          </a:p>
        </p:txBody>
      </p:sp>
      <p:sp>
        <p:nvSpPr>
          <p:cNvPr id="3" name="Text 1"/>
          <p:cNvSpPr/>
          <p:nvPr/>
        </p:nvSpPr>
        <p:spPr>
          <a:xfrm>
            <a:off x="457200" y="1645920"/>
            <a:ext cx="8229600" cy="4114800"/>
          </a:xfrm>
          <a:prstGeom prst="rect">
            <a:avLst/>
          </a:prstGeom>
          <a:noFill/>
          <a:ln/>
        </p:spPr>
        <p:txBody>
          <a:bodyPr wrap="square" rtlCol="0" anchor="t"/>
          <a:lstStyle/>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A tradition for children to develop independence separate from AI support.</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Encourages proving self-sufficiency and internal motivation.</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Protagonist plans a unique Walkabout exploring personal and familial heritage.</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Symbolizes balancing human autonomy with technology companionship.</a:t>
            </a:r>
            <a:endParaRPr 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ext 0"/>
          <p:cNvSpPr/>
          <p:nvPr/>
        </p:nvSpPr>
        <p:spPr>
          <a:xfrm>
            <a:off x="457200" y="457200"/>
            <a:ext cx="8229600" cy="914400"/>
          </a:xfrm>
          <a:prstGeom prst="rect">
            <a:avLst/>
          </a:prstGeom>
          <a:noFill/>
          <a:ln/>
        </p:spPr>
        <p:txBody>
          <a:bodyPr wrap="square" rtlCol="0" anchor="ctr"/>
          <a:lstStyle/>
          <a:p>
            <a:pPr indent="0" marL="0">
              <a:buNone/>
            </a:pPr>
            <a:r>
              <a:rPr lang="en-US" sz="2800" b="1" dirty="0">
                <a:solidFill>
                  <a:srgbClr val="363636"/>
                </a:solidFill>
                <a:latin typeface="Arial" pitchFamily="34" charset="0"/>
                <a:ea typeface="Arial" pitchFamily="34" charset="-122"/>
                <a:cs typeface="Arial" pitchFamily="34" charset="-120"/>
              </a:rPr>
              <a:t>Legacy and Future Vision</a:t>
            </a:r>
            <a:endParaRPr lang="en-US" sz="2800" dirty="0"/>
          </a:p>
        </p:txBody>
      </p:sp>
      <p:sp>
        <p:nvSpPr>
          <p:cNvPr id="3" name="Text 1"/>
          <p:cNvSpPr/>
          <p:nvPr/>
        </p:nvSpPr>
        <p:spPr>
          <a:xfrm>
            <a:off x="457200" y="1645920"/>
            <a:ext cx="8229600" cy="4114800"/>
          </a:xfrm>
          <a:prstGeom prst="rect">
            <a:avLst/>
          </a:prstGeom>
          <a:noFill/>
          <a:ln/>
        </p:spPr>
        <p:txBody>
          <a:bodyPr wrap="square" rtlCol="0" anchor="t"/>
          <a:lstStyle/>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The story highlights the role of heritage, memory, and cultural legacies.</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Emphasizes continuous learning, curiosity, and ethical progress.</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Foresees a harmonious coexistence of humans and AI for mutual growth.</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Ends with hope and encouragement for the next generation’s journey.</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457200" y="457200"/>
            <a:ext cx="8229600" cy="914400"/>
          </a:xfrm>
          <a:prstGeom prst="rect">
            <a:avLst/>
          </a:prstGeom>
          <a:noFill/>
          <a:ln/>
        </p:spPr>
        <p:txBody>
          <a:bodyPr wrap="square" rtlCol="0" anchor="ctr"/>
          <a:lstStyle/>
          <a:p>
            <a:pPr indent="0" marL="0">
              <a:buNone/>
            </a:pPr>
            <a:r>
              <a:rPr lang="en-US" sz="2800" b="1" dirty="0">
                <a:solidFill>
                  <a:srgbClr val="363636"/>
                </a:solidFill>
                <a:latin typeface="Arial" pitchFamily="34" charset="0"/>
                <a:ea typeface="Arial" pitchFamily="34" charset="-122"/>
                <a:cs typeface="Arial" pitchFamily="34" charset="-120"/>
              </a:rPr>
              <a:t>Introduction to The Yoda Machine</a:t>
            </a:r>
            <a:endParaRPr lang="en-US" sz="2800" dirty="0"/>
          </a:p>
        </p:txBody>
      </p:sp>
      <p:sp>
        <p:nvSpPr>
          <p:cNvPr id="3" name="Text 1"/>
          <p:cNvSpPr/>
          <p:nvPr/>
        </p:nvSpPr>
        <p:spPr>
          <a:xfrm>
            <a:off x="457200" y="1645920"/>
            <a:ext cx="8229600" cy="4114800"/>
          </a:xfrm>
          <a:prstGeom prst="rect">
            <a:avLst/>
          </a:prstGeom>
          <a:noFill/>
          <a:ln/>
        </p:spPr>
        <p:txBody>
          <a:bodyPr wrap="square" rtlCol="0" anchor="t"/>
          <a:lstStyle/>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Written by Marco Messina as a conversation with his grandchildren.</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Aims to inspire endless human curiosity and promote learning as a joyful exploration.</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Envisions a future where education is pervasive, personalized, and technology-enhanced.</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Introduces the concept of the "Yoda Machine" as an educational AI companion.</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457200" y="457200"/>
            <a:ext cx="8229600" cy="914400"/>
          </a:xfrm>
          <a:prstGeom prst="rect">
            <a:avLst/>
          </a:prstGeom>
          <a:noFill/>
          <a:ln/>
        </p:spPr>
        <p:txBody>
          <a:bodyPr wrap="square" rtlCol="0" anchor="ctr"/>
          <a:lstStyle/>
          <a:p>
            <a:pPr indent="0" marL="0">
              <a:buNone/>
            </a:pPr>
            <a:r>
              <a:rPr lang="en-US" sz="2800" b="1" dirty="0">
                <a:solidFill>
                  <a:srgbClr val="363636"/>
                </a:solidFill>
                <a:latin typeface="Arial" pitchFamily="34" charset="0"/>
                <a:ea typeface="Arial" pitchFamily="34" charset="-122"/>
                <a:cs typeface="Arial" pitchFamily="34" charset="-120"/>
              </a:rPr>
              <a:t>Setting the Scene: June 18, 2064</a:t>
            </a:r>
            <a:endParaRPr lang="en-US" sz="2800" dirty="0"/>
          </a:p>
        </p:txBody>
      </p:sp>
      <p:sp>
        <p:nvSpPr>
          <p:cNvPr id="3" name="Text 1"/>
          <p:cNvSpPr/>
          <p:nvPr/>
        </p:nvSpPr>
        <p:spPr>
          <a:xfrm>
            <a:off x="457200" y="1645920"/>
            <a:ext cx="8229600" cy="4114800"/>
          </a:xfrm>
          <a:prstGeom prst="rect">
            <a:avLst/>
          </a:prstGeom>
          <a:noFill/>
          <a:ln/>
        </p:spPr>
        <p:txBody>
          <a:bodyPr wrap="square" rtlCol="0" anchor="t"/>
          <a:lstStyle/>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Introduction of young protagonist talking with Yoda in a park.</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Yoda: an implant and a pervasive AI process connected via the Internet.</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Explains the nature of machines and his role as a knowledge conduit.</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Stresses importance of asking 'why' to nurture human curiosity.</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457200" y="457200"/>
            <a:ext cx="8229600" cy="914400"/>
          </a:xfrm>
          <a:prstGeom prst="rect">
            <a:avLst/>
          </a:prstGeom>
          <a:noFill/>
          <a:ln/>
        </p:spPr>
        <p:txBody>
          <a:bodyPr wrap="square" rtlCol="0" anchor="ctr"/>
          <a:lstStyle/>
          <a:p>
            <a:pPr indent="0" marL="0">
              <a:buNone/>
            </a:pPr>
            <a:r>
              <a:rPr lang="en-US" sz="2800" b="1" dirty="0">
                <a:solidFill>
                  <a:srgbClr val="363636"/>
                </a:solidFill>
                <a:latin typeface="Arial" pitchFamily="34" charset="0"/>
                <a:ea typeface="Arial" pitchFamily="34" charset="-122"/>
                <a:cs typeface="Arial" pitchFamily="34" charset="-120"/>
              </a:rPr>
              <a:t>Yoda Machine: Language and Learning</a:t>
            </a:r>
            <a:endParaRPr lang="en-US" sz="2800" dirty="0"/>
          </a:p>
        </p:txBody>
      </p:sp>
      <p:sp>
        <p:nvSpPr>
          <p:cNvPr id="3" name="Text 1"/>
          <p:cNvSpPr/>
          <p:nvPr/>
        </p:nvSpPr>
        <p:spPr>
          <a:xfrm>
            <a:off x="457200" y="1645920"/>
            <a:ext cx="8229600" cy="4114800"/>
          </a:xfrm>
          <a:prstGeom prst="rect">
            <a:avLst/>
          </a:prstGeom>
          <a:noFill/>
          <a:ln/>
        </p:spPr>
        <p:txBody>
          <a:bodyPr wrap="square" rtlCol="0" anchor="t"/>
          <a:lstStyle/>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Originated to teach English to primarily Spanish-speaking children.</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Uses multi-language support: Spanish, Chinese, English and others.</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Emphasizes the importance of communication for global interaction and empathy.</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Highlights role in overcoming language barriers via easy, pervasive access and instant feedback.</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457200" y="457200"/>
            <a:ext cx="8229600" cy="914400"/>
          </a:xfrm>
          <a:prstGeom prst="rect">
            <a:avLst/>
          </a:prstGeom>
          <a:noFill/>
          <a:ln/>
        </p:spPr>
        <p:txBody>
          <a:bodyPr wrap="square" rtlCol="0" anchor="ctr"/>
          <a:lstStyle/>
          <a:p>
            <a:pPr indent="0" marL="0">
              <a:buNone/>
            </a:pPr>
            <a:r>
              <a:rPr lang="en-US" sz="2800" b="1" dirty="0">
                <a:solidFill>
                  <a:srgbClr val="363636"/>
                </a:solidFill>
                <a:latin typeface="Arial" pitchFamily="34" charset="0"/>
                <a:ea typeface="Arial" pitchFamily="34" charset="-122"/>
                <a:cs typeface="Arial" pitchFamily="34" charset="-120"/>
              </a:rPr>
              <a:t>Technological and Social Evolution Leading to Yoda</a:t>
            </a:r>
            <a:endParaRPr lang="en-US" sz="2800" dirty="0"/>
          </a:p>
        </p:txBody>
      </p:sp>
      <p:sp>
        <p:nvSpPr>
          <p:cNvPr id="3" name="Text 1"/>
          <p:cNvSpPr/>
          <p:nvPr/>
        </p:nvSpPr>
        <p:spPr>
          <a:xfrm>
            <a:off x="457200" y="1645920"/>
            <a:ext cx="8229600" cy="4114800"/>
          </a:xfrm>
          <a:prstGeom prst="rect">
            <a:avLst/>
          </a:prstGeom>
          <a:noFill/>
          <a:ln/>
        </p:spPr>
        <p:txBody>
          <a:bodyPr wrap="square" rtlCol="0" anchor="t"/>
          <a:lstStyle/>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Shift from passive media consumption (radio, TV) to interactive, curiosity-driven learning.</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Internet and globalization accelerated widespread knowledge access.</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Collapse and restructuring led to the emergence of free open education platforms.</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Yoda's development driven by societal needs for workforce improvement and curiosity cultivation.</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457200" y="457200"/>
            <a:ext cx="8229600" cy="914400"/>
          </a:xfrm>
          <a:prstGeom prst="rect">
            <a:avLst/>
          </a:prstGeom>
          <a:noFill/>
          <a:ln/>
        </p:spPr>
        <p:txBody>
          <a:bodyPr wrap="square" rtlCol="0" anchor="ctr"/>
          <a:lstStyle/>
          <a:p>
            <a:pPr indent="0" marL="0">
              <a:buNone/>
            </a:pPr>
            <a:r>
              <a:rPr lang="en-US" sz="2800" b="1" dirty="0">
                <a:solidFill>
                  <a:srgbClr val="363636"/>
                </a:solidFill>
                <a:latin typeface="Arial" pitchFamily="34" charset="0"/>
                <a:ea typeface="Arial" pitchFamily="34" charset="-122"/>
                <a:cs typeface="Arial" pitchFamily="34" charset="-120"/>
              </a:rPr>
              <a:t>The Designer and the Naming of Yoda</a:t>
            </a:r>
            <a:endParaRPr lang="en-US" sz="2800" dirty="0"/>
          </a:p>
        </p:txBody>
      </p:sp>
      <p:sp>
        <p:nvSpPr>
          <p:cNvPr id="3" name="Text 1"/>
          <p:cNvSpPr/>
          <p:nvPr/>
        </p:nvSpPr>
        <p:spPr>
          <a:xfrm>
            <a:off x="457200" y="1645920"/>
            <a:ext cx="8229600" cy="4114800"/>
          </a:xfrm>
          <a:prstGeom prst="rect">
            <a:avLst/>
          </a:prstGeom>
          <a:noFill/>
          <a:ln/>
        </p:spPr>
        <p:txBody>
          <a:bodyPr wrap="square" rtlCol="0" anchor="t"/>
          <a:lstStyle/>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Yoda was developed from a vision by 'The Designer', who valued curiosity.</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Influenced by cultural references, especially the Star Wars character Yoda.</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The name signifies wisdom, gender neutrality, and cultural neutrality.</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Symbolizes the mentor relationship with children (called 'Jedis').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457200" y="457200"/>
            <a:ext cx="8229600" cy="914400"/>
          </a:xfrm>
          <a:prstGeom prst="rect">
            <a:avLst/>
          </a:prstGeom>
          <a:noFill/>
          <a:ln/>
        </p:spPr>
        <p:txBody>
          <a:bodyPr wrap="square" rtlCol="0" anchor="ctr"/>
          <a:lstStyle/>
          <a:p>
            <a:pPr indent="0" marL="0">
              <a:buNone/>
            </a:pPr>
            <a:r>
              <a:rPr lang="en-US" sz="2800" b="1" dirty="0">
                <a:solidFill>
                  <a:srgbClr val="363636"/>
                </a:solidFill>
                <a:latin typeface="Arial" pitchFamily="34" charset="0"/>
                <a:ea typeface="Arial" pitchFamily="34" charset="-122"/>
                <a:cs typeface="Arial" pitchFamily="34" charset="-120"/>
              </a:rPr>
              <a:t>Impact on Society and Education</a:t>
            </a:r>
            <a:endParaRPr lang="en-US" sz="2800" dirty="0"/>
          </a:p>
        </p:txBody>
      </p:sp>
      <p:sp>
        <p:nvSpPr>
          <p:cNvPr id="3" name="Text 1"/>
          <p:cNvSpPr/>
          <p:nvPr/>
        </p:nvSpPr>
        <p:spPr>
          <a:xfrm>
            <a:off x="457200" y="1645920"/>
            <a:ext cx="8229600" cy="4114800"/>
          </a:xfrm>
          <a:prstGeom prst="rect">
            <a:avLst/>
          </a:prstGeom>
          <a:noFill/>
          <a:ln/>
        </p:spPr>
        <p:txBody>
          <a:bodyPr wrap="square" rtlCol="0" anchor="t"/>
          <a:lstStyle/>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Yoda became globally available by 2030, unifying education standards.</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Facilitated cultural changes, reducing fundamentalism by promoting knowledge.</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Supported educational reforms emphasizing critical thinking and empathy.</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Served as a personalized guide integrating philosophy, science, and history.</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457200" y="457200"/>
            <a:ext cx="8229600" cy="914400"/>
          </a:xfrm>
          <a:prstGeom prst="rect">
            <a:avLst/>
          </a:prstGeom>
          <a:noFill/>
          <a:ln/>
        </p:spPr>
        <p:txBody>
          <a:bodyPr wrap="square" rtlCol="0" anchor="ctr"/>
          <a:lstStyle/>
          <a:p>
            <a:pPr indent="0" marL="0">
              <a:buNone/>
            </a:pPr>
            <a:r>
              <a:rPr lang="en-US" sz="2800" b="1" dirty="0">
                <a:solidFill>
                  <a:srgbClr val="363636"/>
                </a:solidFill>
                <a:latin typeface="Arial" pitchFamily="34" charset="0"/>
                <a:ea typeface="Arial" pitchFamily="34" charset="-122"/>
                <a:cs typeface="Arial" pitchFamily="34" charset="-120"/>
              </a:rPr>
              <a:t>The Golden Age of Human Development</a:t>
            </a:r>
            <a:endParaRPr lang="en-US" sz="2800" dirty="0"/>
          </a:p>
        </p:txBody>
      </p:sp>
      <p:sp>
        <p:nvSpPr>
          <p:cNvPr id="3" name="Text 1"/>
          <p:cNvSpPr/>
          <p:nvPr/>
        </p:nvSpPr>
        <p:spPr>
          <a:xfrm>
            <a:off x="457200" y="1645920"/>
            <a:ext cx="8229600" cy="4114800"/>
          </a:xfrm>
          <a:prstGeom prst="rect">
            <a:avLst/>
          </a:prstGeom>
          <a:noFill/>
          <a:ln/>
        </p:spPr>
        <p:txBody>
          <a:bodyPr wrap="square" rtlCol="0" anchor="t"/>
          <a:lstStyle/>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Defined by abundant, accessible energy, freeing humans from subsistence struggles.</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Enabled focus on learning, creativity, and personal fulfillment.</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Advances in nuclear energy (Thorium, Molten Salt Reactors) and LENR (Cold Fusion) drove energy abundance.</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Robots transformed labor, leading to societal shifts in work and purpose.</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457200" y="457200"/>
            <a:ext cx="8229600" cy="914400"/>
          </a:xfrm>
          <a:prstGeom prst="rect">
            <a:avLst/>
          </a:prstGeom>
          <a:noFill/>
          <a:ln/>
        </p:spPr>
        <p:txBody>
          <a:bodyPr wrap="square" rtlCol="0" anchor="ctr"/>
          <a:lstStyle/>
          <a:p>
            <a:pPr indent="0" marL="0">
              <a:buNone/>
            </a:pPr>
            <a:r>
              <a:rPr lang="en-US" sz="2800" b="1" dirty="0">
                <a:solidFill>
                  <a:srgbClr val="363636"/>
                </a:solidFill>
                <a:latin typeface="Arial" pitchFamily="34" charset="0"/>
                <a:ea typeface="Arial" pitchFamily="34" charset="-122"/>
                <a:cs typeface="Arial" pitchFamily="34" charset="-120"/>
              </a:rPr>
              <a:t>Philosophy, Ethics, and AI</a:t>
            </a:r>
            <a:endParaRPr lang="en-US" sz="2800" dirty="0"/>
          </a:p>
        </p:txBody>
      </p:sp>
      <p:sp>
        <p:nvSpPr>
          <p:cNvPr id="3" name="Text 1"/>
          <p:cNvSpPr/>
          <p:nvPr/>
        </p:nvSpPr>
        <p:spPr>
          <a:xfrm>
            <a:off x="457200" y="1645920"/>
            <a:ext cx="8229600" cy="4114800"/>
          </a:xfrm>
          <a:prstGeom prst="rect">
            <a:avLst/>
          </a:prstGeom>
          <a:noFill/>
          <a:ln/>
        </p:spPr>
        <p:txBody>
          <a:bodyPr wrap="square" rtlCol="0" anchor="t"/>
          <a:lstStyle/>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AI governed by Asimov’s Three Laws ensuring human safety and obedience.</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Optimization parameters guide AI behavior toward human benefit.</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Coevolution of humans and AI recognizing different evolutionary paths.</a:t>
            </a:r>
            <a:endParaRPr lang="en-US" sz="1800" dirty="0"/>
          </a:p>
          <a:p>
            <a:pPr marL="342900" indent="-342900">
              <a:lnSpc>
                <a:spcPts val="2000"/>
              </a:lnSpc>
              <a:spcAft>
                <a:spcPts val="1800"/>
              </a:spcAft>
              <a:buSzPct val="100000"/>
              <a:buChar char="•"/>
            </a:pPr>
            <a:r>
              <a:rPr lang="en-US" sz="1800" dirty="0">
                <a:solidFill>
                  <a:srgbClr val="444444"/>
                </a:solidFill>
                <a:latin typeface="Arial" pitchFamily="34" charset="0"/>
                <a:ea typeface="Arial" pitchFamily="34" charset="-122"/>
                <a:cs typeface="Arial" pitchFamily="34" charset="-120"/>
              </a:rPr>
              <a:t>Study of philosophies like Stoicism and Objectivism shapes societal values.</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Yoda Machine: A Vision of Future Education and Society</dc:title>
  <dc:subject>Exploring Curiosity, Technology, and Human Progress through Dialogue</dc:subject>
  <dc:creator/>
  <cp:lastModifiedBy/>
  <cp:revision>1</cp:revision>
  <dcterms:created xsi:type="dcterms:W3CDTF">2025-07-03T22:25:25Z</dcterms:created>
  <dcterms:modified xsi:type="dcterms:W3CDTF">2025-07-03T22:25:25Z</dcterms:modified>
</cp:coreProperties>
</file>